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Arvo" panose="02000000000000000000" pitchFamily="2" charset="77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" panose="02000000000000000000" pitchFamily="2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BD7E6A-A32C-41AB-9CD6-41FFA4150C34}">
  <a:tblStyle styleId="{54BD7E6A-A32C-41AB-9CD6-41FFA4150C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15" d="100"/>
          <a:sy n="115" d="100"/>
        </p:scale>
        <p:origin x="9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afc74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afc74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e4135bafe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e4135bafe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e49c5cecf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e49c5cecf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e49c5cecf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e49c5cecf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4135baf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4135bafe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e4135baf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e4135baf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e4135bafe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e4135bafe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e4135bafe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e4135bafe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e4135bafe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e4135bafe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e4135baf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e4135baf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e4135b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e4135b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5520eb9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e5520eb9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e4135baf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e4135baf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e4135baf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e4135bafe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  <a:highlight>
                <a:srgbClr val="F6F6F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e4135baf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e4135baf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  <a:highlight>
                <a:srgbClr val="F6F6F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e4135bafe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e4135bafe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e4135bafe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e4135bafe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e4135baf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e4135bafe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ใส่ Subtitle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ชี้ใน Clip Video ว่าทำอะไรอยู่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ตอนนี้เราสั่งคำสั่งอะไร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มีทั้งภาพและตัวอักษรอธิบาย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e4135bafe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e4135bafe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e4135bafe_5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e4135bafe_5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e4135bafe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e4135bafe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e4135bafe_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e4135bafe_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afc74c1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afc74c1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e4135bafe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e4135bafe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e4ceca33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e4ceca33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Name using device where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ห้องที่ไหน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is only prototype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LED light represent home appliances: 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อย่าปล่อยให้ Presentation เงียบ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e49c5cecf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e49c5cecf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e49c5cecf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e49c5cecf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46f090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46f090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e4135baf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e4135baf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4135ba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e4135ba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e4135baf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e4135baf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4135bafe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e4135bafe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e4135bafe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e4135bafe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7" name="Google Shape;57;p1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9" name="Google Shape;59;p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60" name="Google Shape;60;p1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2" name="Google Shape;62;p14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63" name="Google Shape;63;p14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14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65" name="Google Shape;65;p14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71" name="Google Shape;71;p1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74" name="Google Shape;74;p15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7" name="Google Shape;77;p1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1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1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9" name="Google Shape;89;p1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0" name="Google Shape;90;p1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93" name="Google Shape;93;p16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97" name="Google Shape;97;p1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8" name="Google Shape;98;p1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1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0" name="Google Shape;100;p1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8" name="Google Shape;108;p1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9" name="Google Shape;109;p1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10" name="Google Shape;110;p1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12" name="Google Shape;112;p1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13" name="Google Shape;113;p1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5" name="Google Shape;115;p1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6" name="Google Shape;116;p1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20;p1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1" name="Google Shape;121;p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8" name="Google Shape;128;p1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9" name="Google Shape;129;p1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30" name="Google Shape;130;p1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2" name="Google Shape;132;p1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3" name="Google Shape;133;p1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5" name="Google Shape;135;p1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6" name="Google Shape;136;p1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1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8" name="Google Shape;138;p1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1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1" name="Google Shape;141;p1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49" name="Google Shape;149;p1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50" name="Google Shape;150;p19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51" name="Google Shape;151;p1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53" name="Google Shape;153;p19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54" name="Google Shape;154;p1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56" name="Google Shape;156;p1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7" name="Google Shape;157;p1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1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9" name="Google Shape;159;p1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1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2" name="Google Shape;162;p1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71" name="Google Shape;171;p20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72" name="Google Shape;172;p20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73" name="Google Shape;173;p20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75" name="Google Shape;175;p2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76" name="Google Shape;176;p2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78" name="Google Shape;178;p2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9" name="Google Shape;179;p2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2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81" name="Google Shape;181;p2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2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84" name="Google Shape;184;p2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1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90" name="Google Shape;190;p21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191;p21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92" name="Google Shape;192;p21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21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95" name="Google Shape;195;p21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21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200" name="Google Shape;200;p2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21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2" name="Google Shape;202;p21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204;p21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05" name="Google Shape;205;p21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9" name="Google Shape;209;p2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10" name="Google Shape;210;p2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211;p2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2" name="Google Shape;212;p2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22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15" name="Google Shape;215;p22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217;p2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218" name="Google Shape;218;p2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2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20" name="Google Shape;220;p2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22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23" name="Google Shape;223;p22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AQsoy_tiS-qdRjtwFx2q-LweFxpWHLJ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nkSXEnTUr_3Qv6W_2GQsVCwOKGOJkq9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ctrTitle"/>
          </p:nvPr>
        </p:nvSpPr>
        <p:spPr>
          <a:xfrm>
            <a:off x="230050" y="886300"/>
            <a:ext cx="5367900" cy="10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Zenbo Caretaker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297625" y="1895625"/>
            <a:ext cx="4604100" cy="2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Ms.	Chidchanok 		Bunjongpean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Mr. 	Krittamet 		Kiattikulwattana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Mr. 	Teekavu 		Sucharitakul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Ms.	Vipawan		Jarukitpipat</a:t>
            </a: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Network Computing Laboratory </a:t>
            </a:r>
            <a:endParaRPr sz="1200" i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Professor Chih-Lin Hu</a:t>
            </a:r>
            <a:endParaRPr sz="1200" i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Faculty of Information and Communication Technology</a:t>
            </a:r>
            <a:endParaRPr sz="1200" i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Mahidol University</a:t>
            </a:r>
            <a:endParaRPr sz="1200" i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title" idx="4294967295"/>
          </p:nvPr>
        </p:nvSpPr>
        <p:spPr>
          <a:xfrm>
            <a:off x="92563" y="202925"/>
            <a:ext cx="28239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Scenario</a:t>
            </a:r>
            <a:endParaRPr sz="1200"/>
          </a:p>
        </p:txBody>
      </p: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113" y="2300026"/>
            <a:ext cx="1015425" cy="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838" y="470376"/>
            <a:ext cx="1486175" cy="14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600" y="1287850"/>
            <a:ext cx="951900" cy="9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9475" y="3639100"/>
            <a:ext cx="1015425" cy="10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7900" y="2114550"/>
            <a:ext cx="1117225" cy="111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32"/>
          <p:cNvCxnSpPr/>
          <p:nvPr/>
        </p:nvCxnSpPr>
        <p:spPr>
          <a:xfrm rot="10800000" flipH="1">
            <a:off x="2157413" y="2749351"/>
            <a:ext cx="6549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367" name="Google Shape;367;p32"/>
          <p:cNvCxnSpPr/>
          <p:nvPr/>
        </p:nvCxnSpPr>
        <p:spPr>
          <a:xfrm>
            <a:off x="4490250" y="2936425"/>
            <a:ext cx="10548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368" name="Google Shape;368;p32"/>
          <p:cNvCxnSpPr/>
          <p:nvPr/>
        </p:nvCxnSpPr>
        <p:spPr>
          <a:xfrm rot="10800000" flipH="1">
            <a:off x="3658725" y="1884058"/>
            <a:ext cx="758400" cy="4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369" name="Google Shape;369;p32"/>
          <p:cNvCxnSpPr/>
          <p:nvPr/>
        </p:nvCxnSpPr>
        <p:spPr>
          <a:xfrm>
            <a:off x="3621275" y="3405925"/>
            <a:ext cx="405900" cy="2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pic>
        <p:nvPicPr>
          <p:cNvPr id="370" name="Google Shape;37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1550" y="457029"/>
            <a:ext cx="525600" cy="52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32"/>
          <p:cNvCxnSpPr/>
          <p:nvPr/>
        </p:nvCxnSpPr>
        <p:spPr>
          <a:xfrm rot="10800000" flipH="1">
            <a:off x="4031775" y="1988722"/>
            <a:ext cx="2335500" cy="77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pic>
        <p:nvPicPr>
          <p:cNvPr id="372" name="Google Shape;37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1625" y="2928625"/>
            <a:ext cx="1223225" cy="1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9175" y="4508225"/>
            <a:ext cx="35550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72700" y="1946450"/>
            <a:ext cx="35550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76775" y="1098762"/>
            <a:ext cx="35550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73550" y="1218625"/>
            <a:ext cx="474000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/>
          <p:cNvSpPr txBox="1"/>
          <p:nvPr/>
        </p:nvSpPr>
        <p:spPr>
          <a:xfrm>
            <a:off x="1955125" y="2374975"/>
            <a:ext cx="1046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Interaction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8" name="Google Shape;378;p32"/>
          <p:cNvSpPr txBox="1"/>
          <p:nvPr/>
        </p:nvSpPr>
        <p:spPr>
          <a:xfrm rot="-1822386">
            <a:off x="3556350" y="1775657"/>
            <a:ext cx="763604" cy="3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Control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 rot="1094875">
            <a:off x="4752285" y="2842095"/>
            <a:ext cx="1046214" cy="3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Update 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0" name="Google Shape;380;p32"/>
          <p:cNvSpPr txBox="1"/>
          <p:nvPr/>
        </p:nvSpPr>
        <p:spPr>
          <a:xfrm rot="-1227831">
            <a:off x="4775517" y="2080479"/>
            <a:ext cx="763694" cy="3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Control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 rot="2162238">
            <a:off x="3632407" y="3229232"/>
            <a:ext cx="763881" cy="35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Control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</a:t>
            </a:r>
            <a:endParaRPr/>
          </a:p>
        </p:txBody>
      </p:sp>
      <p:pic>
        <p:nvPicPr>
          <p:cNvPr id="387" name="Google Shape;3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275" y="1622615"/>
            <a:ext cx="1254000" cy="110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550" y="3386400"/>
            <a:ext cx="1021590" cy="76620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/>
          <p:nvPr/>
        </p:nvSpPr>
        <p:spPr>
          <a:xfrm>
            <a:off x="7106875" y="2824713"/>
            <a:ext cx="798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Zenbo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6886463" y="4152588"/>
            <a:ext cx="1254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Raspberry Pi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850075" y="3308850"/>
            <a:ext cx="798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Users</a:t>
            </a:r>
            <a:endParaRPr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325" y="1383400"/>
            <a:ext cx="5489782" cy="376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33"/>
          <p:cNvGrpSpPr/>
          <p:nvPr/>
        </p:nvGrpSpPr>
        <p:grpSpPr>
          <a:xfrm>
            <a:off x="850077" y="2554175"/>
            <a:ext cx="463675" cy="754679"/>
            <a:chOff x="3384375" y="2267500"/>
            <a:chExt cx="203375" cy="507825"/>
          </a:xfrm>
        </p:grpSpPr>
        <p:sp>
          <p:nvSpPr>
            <p:cNvPr id="394" name="Google Shape;394;p3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" name="Google Shape;39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9925" y="3688925"/>
            <a:ext cx="463676" cy="46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402" name="Google Shape;4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03" name="Google Shape;403;p34"/>
          <p:cNvSpPr txBox="1"/>
          <p:nvPr/>
        </p:nvSpPr>
        <p:spPr>
          <a:xfrm>
            <a:off x="296275" y="1790625"/>
            <a:ext cx="2334000" cy="6852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Programming Language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>
            <a:off x="3105650" y="1473775"/>
            <a:ext cx="2334000" cy="602400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Editor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5" name="Google Shape;405;p34"/>
          <p:cNvSpPr txBox="1"/>
          <p:nvPr/>
        </p:nvSpPr>
        <p:spPr>
          <a:xfrm>
            <a:off x="6083250" y="1790625"/>
            <a:ext cx="2334000" cy="6024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API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296275" y="2567900"/>
            <a:ext cx="2334000" cy="15435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Javascript (Node JS)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Java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7" name="Google Shape;407;p34"/>
          <p:cNvSpPr txBox="1"/>
          <p:nvPr/>
        </p:nvSpPr>
        <p:spPr>
          <a:xfrm>
            <a:off x="3105650" y="2311950"/>
            <a:ext cx="2334000" cy="685200"/>
          </a:xfrm>
          <a:prstGeom prst="rect">
            <a:avLst/>
          </a:prstGeom>
          <a:noFill/>
          <a:ln w="9525" cap="flat" cmpd="sng">
            <a:solidFill>
              <a:srgbClr val="CACA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Android Studio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Node - RED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8" name="Google Shape;408;p34"/>
          <p:cNvSpPr txBox="1"/>
          <p:nvPr/>
        </p:nvSpPr>
        <p:spPr>
          <a:xfrm>
            <a:off x="6083250" y="2475825"/>
            <a:ext cx="2334000" cy="15435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Android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Speech Recognition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Zenbo 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Zenbo SDK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9" name="Google Shape;409;p34"/>
          <p:cNvSpPr txBox="1"/>
          <p:nvPr/>
        </p:nvSpPr>
        <p:spPr>
          <a:xfrm>
            <a:off x="3105638" y="3192154"/>
            <a:ext cx="2334000" cy="6024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Library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0" name="Google Shape;410;p34"/>
          <p:cNvSpPr txBox="1"/>
          <p:nvPr/>
        </p:nvSpPr>
        <p:spPr>
          <a:xfrm>
            <a:off x="3105650" y="3989550"/>
            <a:ext cx="2334000" cy="68520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Android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OKHttp 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163" y="152400"/>
            <a:ext cx="513768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5"/>
          <p:cNvSpPr txBox="1">
            <a:spLocks noGrp="1"/>
          </p:cNvSpPr>
          <p:nvPr>
            <p:ph type="title" idx="4294967295"/>
          </p:nvPr>
        </p:nvSpPr>
        <p:spPr>
          <a:xfrm>
            <a:off x="171325" y="152400"/>
            <a:ext cx="7995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Command Protocol</a:t>
            </a: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body" idx="1"/>
          </p:nvPr>
        </p:nvSpPr>
        <p:spPr>
          <a:xfrm>
            <a:off x="814275" y="1663325"/>
            <a:ext cx="74313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3 main components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The order doesn’t matter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&lt;</a:t>
            </a:r>
            <a:r>
              <a:rPr lang="en">
                <a:highlight>
                  <a:srgbClr val="D9EAD3"/>
                </a:highlight>
              </a:rPr>
              <a:t>Operation</a:t>
            </a:r>
            <a:r>
              <a:rPr lang="en"/>
              <a:t>&gt; &lt;</a:t>
            </a:r>
            <a:r>
              <a:rPr lang="en">
                <a:highlight>
                  <a:srgbClr val="FFF2CC"/>
                </a:highlight>
              </a:rPr>
              <a:t>Room</a:t>
            </a:r>
            <a:r>
              <a:rPr lang="en"/>
              <a:t>&gt; &lt;</a:t>
            </a:r>
            <a:r>
              <a:rPr lang="en">
                <a:highlight>
                  <a:srgbClr val="EAD1DC"/>
                </a:highlight>
              </a:rPr>
              <a:t>Sensor’s name </a:t>
            </a:r>
            <a:r>
              <a:rPr lang="en"/>
              <a:t>/ </a:t>
            </a:r>
            <a:r>
              <a:rPr lang="en">
                <a:highlight>
                  <a:srgbClr val="C9DAF8"/>
                </a:highlight>
              </a:rPr>
              <a:t>Appliances</a:t>
            </a:r>
            <a:r>
              <a:rPr lang="en"/>
              <a:t>&gt;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EAD3"/>
                </a:highlight>
              </a:rPr>
              <a:t>Turn on</a:t>
            </a:r>
            <a:r>
              <a:rPr lang="en"/>
              <a:t> </a:t>
            </a:r>
            <a:r>
              <a:rPr lang="en">
                <a:highlight>
                  <a:srgbClr val="FFF2CC"/>
                </a:highlight>
              </a:rPr>
              <a:t>Bedroom</a:t>
            </a:r>
            <a:r>
              <a:rPr lang="en"/>
              <a:t> </a:t>
            </a:r>
            <a:r>
              <a:rPr lang="en">
                <a:highlight>
                  <a:srgbClr val="EAD1DC"/>
                </a:highlight>
              </a:rPr>
              <a:t>Tesla</a:t>
            </a:r>
            <a:endParaRPr>
              <a:highlight>
                <a:srgbClr val="EAD1DC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EAD3"/>
                </a:highlight>
              </a:rPr>
              <a:t>Turn on</a:t>
            </a:r>
            <a:r>
              <a:rPr lang="en"/>
              <a:t> </a:t>
            </a:r>
            <a:r>
              <a:rPr lang="en">
                <a:highlight>
                  <a:srgbClr val="FFF2CC"/>
                </a:highlight>
              </a:rPr>
              <a:t>Bedroom</a:t>
            </a:r>
            <a:r>
              <a:rPr lang="en"/>
              <a:t> </a:t>
            </a:r>
            <a:r>
              <a:rPr lang="en">
                <a:highlight>
                  <a:srgbClr val="C9DAF8"/>
                </a:highlight>
              </a:rPr>
              <a:t>light</a:t>
            </a:r>
            <a:endParaRPr>
              <a:highlight>
                <a:srgbClr val="C9DAF8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28" name="Google Shape;428;p3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/>
              <a:t>16</a:t>
            </a:fld>
            <a:endParaRPr b="0"/>
          </a:p>
        </p:txBody>
      </p:sp>
      <p:graphicFrame>
        <p:nvGraphicFramePr>
          <p:cNvPr id="434" name="Google Shape;434;p38"/>
          <p:cNvGraphicFramePr/>
          <p:nvPr/>
        </p:nvGraphicFramePr>
        <p:xfrm>
          <a:off x="488475" y="761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{54BD7E6A-A32C-41AB-9CD6-41FFA4150C34}</a:tableStyleId>
              </a:tblPr>
              <a:tblGrid>
                <a:gridCol w="140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Room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EAD1DC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Sensor name’s</a:t>
                      </a:r>
                      <a:endParaRPr b="1">
                        <a:highlight>
                          <a:srgbClr val="EAD1DC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C9DAF8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Appliances</a:t>
                      </a:r>
                      <a:endParaRPr b="1">
                        <a:highlight>
                          <a:srgbClr val="C9DAF8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Command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00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Tesla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Tesla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Bedroom 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Bedroom Tesla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Elsa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Air Conditioner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Air Conditioner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Elsa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Switch Bedroom Air Conditioner to dry/cool mode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Switch Bedroom Elsa to dry/cool mode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Increase / Decrease Bedroom Air Conditioner Temperature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Increase / Decrease  Bedroom Elsa Temperature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/>
              <a:t>17</a:t>
            </a:fld>
            <a:endParaRPr b="0"/>
          </a:p>
        </p:txBody>
      </p:sp>
      <p:graphicFrame>
        <p:nvGraphicFramePr>
          <p:cNvPr id="440" name="Google Shape;440;p39"/>
          <p:cNvGraphicFramePr/>
          <p:nvPr/>
        </p:nvGraphicFramePr>
        <p:xfrm>
          <a:off x="383775" y="135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{54BD7E6A-A32C-41AB-9CD6-41FFA4150C34}</a:tableStyleId>
              </a:tblPr>
              <a:tblGrid>
                <a:gridCol w="140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Room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EAD1DC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Sensor name’s</a:t>
                      </a:r>
                      <a:endParaRPr b="1">
                        <a:highlight>
                          <a:srgbClr val="EAD1DC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C9DAF8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Appliances</a:t>
                      </a:r>
                      <a:endParaRPr b="1">
                        <a:highlight>
                          <a:srgbClr val="C9DAF8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Command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Gray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Temperature and Humidity Sensor (DHT22)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 Temperature Sensor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 Temperature Gray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 Humidity Sensor</a:t>
                      </a:r>
                      <a:endParaRPr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Bedroom Humidity Gray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446" name="Google Shape;446;p40"/>
          <p:cNvGraphicFramePr/>
          <p:nvPr/>
        </p:nvGraphicFramePr>
        <p:xfrm>
          <a:off x="357275" y="6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{54BD7E6A-A32C-41AB-9CD6-41FFA4150C34}</a:tableStyleId>
              </a:tblPr>
              <a:tblGrid>
                <a:gridCol w="140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Room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EAD1DC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Sensor name’s</a:t>
                      </a:r>
                      <a:endParaRPr b="1">
                        <a:highlight>
                          <a:srgbClr val="EAD1DC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highlight>
                            <a:srgbClr val="C9DAF8"/>
                          </a:highlight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Appliances</a:t>
                      </a:r>
                      <a:endParaRPr b="1">
                        <a:highlight>
                          <a:srgbClr val="C9DAF8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Command</a:t>
                      </a:r>
                      <a:endParaRPr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50"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Living room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Tim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Bedroom Tesla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Bedroom Light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Bedroom Tesla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Dan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Television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Living room Television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on Living room Dan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Living room Television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Turn off Living room Dan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Change Living room Television to </a:t>
                      </a: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next</a:t>
                      </a: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channel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Change Living room Television to</a:t>
                      </a:r>
                      <a:r>
                        <a:rPr lang="en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previous</a:t>
                      </a: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channel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</a:t>
            </a:r>
            <a:endParaRPr/>
          </a:p>
        </p:txBody>
      </p:sp>
      <p:sp>
        <p:nvSpPr>
          <p:cNvPr id="452" name="Google Shape;452;p41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53" name="Google Shape;453;p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54" name="Google Shape;454;p41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  <a:endParaRPr sz="4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Zenbo and Android Application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Android Application</a:t>
            </a:r>
            <a:endParaRPr/>
          </a:p>
        </p:txBody>
      </p:sp>
      <p:pic>
        <p:nvPicPr>
          <p:cNvPr id="465" name="Google Shape;4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1616075"/>
            <a:ext cx="5282750" cy="296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425" y="2354223"/>
            <a:ext cx="1364676" cy="136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Application Demonstration</a:t>
            </a:r>
            <a:endParaRPr/>
          </a:p>
        </p:txBody>
      </p:sp>
      <p:pic>
        <p:nvPicPr>
          <p:cNvPr id="472" name="Google Shape;472;p44" title="Zenbo Andriod_Fin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225" y="1453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5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and Result</a:t>
            </a:r>
            <a:endParaRPr/>
          </a:p>
        </p:txBody>
      </p:sp>
      <p:sp>
        <p:nvSpPr>
          <p:cNvPr id="478" name="Google Shape;478;p45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79" name="Google Shape;479;p4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80" name="Google Shape;480;p45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  <p:sp>
        <p:nvSpPr>
          <p:cNvPr id="486" name="Google Shape;486;p46"/>
          <p:cNvSpPr txBox="1">
            <a:spLocks noGrp="1"/>
          </p:cNvSpPr>
          <p:nvPr>
            <p:ph type="body" idx="1"/>
          </p:nvPr>
        </p:nvSpPr>
        <p:spPr>
          <a:xfrm>
            <a:off x="814275" y="1582002"/>
            <a:ext cx="33783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Zenbo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Zenbo is able to receive voice command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Command successfully sent to       Node - RED via Http GET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Application receives and displays the response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Button is able to use and open Node - RED dashboard on the browser</a:t>
            </a:r>
            <a:endParaRPr sz="1800"/>
          </a:p>
        </p:txBody>
      </p:sp>
      <p:sp>
        <p:nvSpPr>
          <p:cNvPr id="487" name="Google Shape;487;p46"/>
          <p:cNvSpPr txBox="1">
            <a:spLocks noGrp="1"/>
          </p:cNvSpPr>
          <p:nvPr>
            <p:ph type="body" idx="2"/>
          </p:nvPr>
        </p:nvSpPr>
        <p:spPr>
          <a:xfrm>
            <a:off x="4431675" y="1567727"/>
            <a:ext cx="33783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Raspberry PI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Node - RED receives the command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Node - RED can correctly classify the command and generate response according to command condition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Node - RED can read the data and control the sensors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Demonstration</a:t>
            </a:r>
            <a:endParaRPr/>
          </a:p>
        </p:txBody>
      </p:sp>
      <p:pic>
        <p:nvPicPr>
          <p:cNvPr id="493" name="Google Shape;493;p47" title="Zenbo with Su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600" y="14771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ctrTitle"/>
          </p:nvPr>
        </p:nvSpPr>
        <p:spPr>
          <a:xfrm>
            <a:off x="463525" y="2871150"/>
            <a:ext cx="4568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Suggestion</a:t>
            </a:r>
            <a:endParaRPr/>
          </a:p>
        </p:txBody>
      </p:sp>
      <p:sp>
        <p:nvSpPr>
          <p:cNvPr id="499" name="Google Shape;499;p48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00" name="Google Shape;500;p4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01" name="Google Shape;501;p48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07" name="Google Shape;507;p49"/>
          <p:cNvSpPr txBox="1">
            <a:spLocks noGrp="1"/>
          </p:cNvSpPr>
          <p:nvPr>
            <p:ph type="body" idx="1"/>
          </p:nvPr>
        </p:nvSpPr>
        <p:spPr>
          <a:xfrm>
            <a:off x="1877750" y="1624363"/>
            <a:ext cx="5428500" cy="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Zenbo is able to receive, display voice command and send the text command to Node-RED.</a:t>
            </a:r>
            <a:endParaRPr sz="1800"/>
          </a:p>
        </p:txBody>
      </p:sp>
      <p:pic>
        <p:nvPicPr>
          <p:cNvPr id="508" name="Google Shape;5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26" y="1471974"/>
            <a:ext cx="1665813" cy="1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2075" y="2581700"/>
            <a:ext cx="907750" cy="9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9"/>
          <p:cNvSpPr txBox="1">
            <a:spLocks noGrp="1"/>
          </p:cNvSpPr>
          <p:nvPr>
            <p:ph type="body" idx="1"/>
          </p:nvPr>
        </p:nvSpPr>
        <p:spPr>
          <a:xfrm>
            <a:off x="2084975" y="2679175"/>
            <a:ext cx="5428500" cy="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Node-RED is able to receive and interpret the command, update values, and control home appliances.</a:t>
            </a:r>
            <a:endParaRPr sz="1800"/>
          </a:p>
        </p:txBody>
      </p:sp>
      <p:pic>
        <p:nvPicPr>
          <p:cNvPr id="511" name="Google Shape;51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49" y="3137274"/>
            <a:ext cx="478452" cy="47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237" y="3794250"/>
            <a:ext cx="865200" cy="8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9"/>
          <p:cNvSpPr txBox="1">
            <a:spLocks noGrp="1"/>
          </p:cNvSpPr>
          <p:nvPr>
            <p:ph type="body" idx="1"/>
          </p:nvPr>
        </p:nvSpPr>
        <p:spPr>
          <a:xfrm>
            <a:off x="1857750" y="3845000"/>
            <a:ext cx="5428500" cy="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/>
              <a:t>The voice recognition is not able to detect the correct command when the command is too complex or hard to pronounce which result in invalid command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0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</a:t>
            </a:r>
            <a:endParaRPr/>
          </a:p>
        </p:txBody>
      </p:sp>
      <p:sp>
        <p:nvSpPr>
          <p:cNvPr id="519" name="Google Shape;519;p5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20" name="Google Shape;520;p5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21" name="Google Shape;521;p50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Future Plan</a:t>
            </a:r>
            <a:endParaRPr sz="1800"/>
          </a:p>
        </p:txBody>
      </p:sp>
      <p:sp>
        <p:nvSpPr>
          <p:cNvPr id="527" name="Google Shape;527;p51"/>
          <p:cNvSpPr txBox="1">
            <a:spLocks noGrp="1"/>
          </p:cNvSpPr>
          <p:nvPr>
            <p:ph type="body" idx="1"/>
          </p:nvPr>
        </p:nvSpPr>
        <p:spPr>
          <a:xfrm>
            <a:off x="104675" y="2041350"/>
            <a:ext cx="53487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Move the command analysis function from           Node - RED to Android application on Zenbo </a:t>
            </a:r>
            <a:endParaRPr sz="1800"/>
          </a:p>
        </p:txBody>
      </p:sp>
      <p:pic>
        <p:nvPicPr>
          <p:cNvPr id="528" name="Google Shape;5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625" y="1330950"/>
            <a:ext cx="1501476" cy="266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350" y="1330938"/>
            <a:ext cx="1501476" cy="266823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1"/>
          <p:cNvSpPr txBox="1">
            <a:spLocks noGrp="1"/>
          </p:cNvSpPr>
          <p:nvPr>
            <p:ph type="body" idx="1"/>
          </p:nvPr>
        </p:nvSpPr>
        <p:spPr>
          <a:xfrm>
            <a:off x="104675" y="2807550"/>
            <a:ext cx="53487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Integrate Face or Voice recognition system to identify the users</a:t>
            </a:r>
            <a:endParaRPr sz="1800"/>
          </a:p>
        </p:txBody>
      </p:sp>
      <p:sp>
        <p:nvSpPr>
          <p:cNvPr id="531" name="Google Shape;531;p51"/>
          <p:cNvSpPr txBox="1">
            <a:spLocks noGrp="1"/>
          </p:cNvSpPr>
          <p:nvPr>
            <p:ph type="body" idx="1"/>
          </p:nvPr>
        </p:nvSpPr>
        <p:spPr>
          <a:xfrm>
            <a:off x="104675" y="3690125"/>
            <a:ext cx="53487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Implement the system that is able to recognize users habits and suggest home configuration preference. </a:t>
            </a:r>
            <a:endParaRPr sz="1800"/>
          </a:p>
        </p:txBody>
      </p:sp>
      <p:sp>
        <p:nvSpPr>
          <p:cNvPr id="532" name="Google Shape;532;p51"/>
          <p:cNvSpPr txBox="1">
            <a:spLocks noGrp="1"/>
          </p:cNvSpPr>
          <p:nvPr>
            <p:ph type="body" idx="1"/>
          </p:nvPr>
        </p:nvSpPr>
        <p:spPr>
          <a:xfrm>
            <a:off x="104675" y="4509900"/>
            <a:ext cx="53487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Support other existing IoT devices</a:t>
            </a:r>
            <a:r>
              <a:rPr lang="en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800"/>
          </a:p>
        </p:txBody>
      </p:sp>
      <p:sp>
        <p:nvSpPr>
          <p:cNvPr id="533" name="Google Shape;533;p51"/>
          <p:cNvSpPr txBox="1">
            <a:spLocks noGrp="1"/>
          </p:cNvSpPr>
          <p:nvPr>
            <p:ph type="body" idx="1"/>
          </p:nvPr>
        </p:nvSpPr>
        <p:spPr>
          <a:xfrm>
            <a:off x="5787825" y="4117850"/>
            <a:ext cx="2997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Example of Face Identification using Microsoft Face API</a:t>
            </a:r>
            <a:endParaRPr sz="1400"/>
          </a:p>
        </p:txBody>
      </p:sp>
      <p:sp>
        <p:nvSpPr>
          <p:cNvPr id="534" name="Google Shape;534;p51"/>
          <p:cNvSpPr txBox="1">
            <a:spLocks noGrp="1"/>
          </p:cNvSpPr>
          <p:nvPr>
            <p:ph type="body" idx="1"/>
          </p:nvPr>
        </p:nvSpPr>
        <p:spPr>
          <a:xfrm>
            <a:off x="104675" y="1330950"/>
            <a:ext cx="53487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Able to open an application on Zenbo using Voice command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body" idx="1"/>
          </p:nvPr>
        </p:nvSpPr>
        <p:spPr>
          <a:xfrm>
            <a:off x="814275" y="14797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System Overview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System design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Protocol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Development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Testing &amp; Result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Conclusion &amp; Suggestion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Future Plan</a:t>
            </a:r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2"/>
          <p:cNvSpPr txBox="1">
            <a:spLocks noGrp="1"/>
          </p:cNvSpPr>
          <p:nvPr>
            <p:ph type="body" idx="1"/>
          </p:nvPr>
        </p:nvSpPr>
        <p:spPr>
          <a:xfrm>
            <a:off x="829775" y="1527150"/>
            <a:ext cx="5932200" cy="2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 b="1">
                <a:latin typeface="Roboto Condensed"/>
                <a:ea typeface="Roboto Condensed"/>
                <a:cs typeface="Roboto Condensed"/>
                <a:sym typeface="Roboto Condensed"/>
              </a:rPr>
              <a:t>Thank you</a:t>
            </a:r>
            <a:r>
              <a:rPr lang="en" sz="9600"/>
              <a:t> </a:t>
            </a:r>
            <a:endParaRPr sz="9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3"/>
          <p:cNvSpPr txBox="1">
            <a:spLocks noGrp="1"/>
          </p:cNvSpPr>
          <p:nvPr>
            <p:ph type="body" idx="1"/>
          </p:nvPr>
        </p:nvSpPr>
        <p:spPr>
          <a:xfrm>
            <a:off x="829775" y="1525725"/>
            <a:ext cx="5090700" cy="17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 b="1">
                <a:latin typeface="Roboto Condensed"/>
                <a:ea typeface="Roboto Condensed"/>
                <a:cs typeface="Roboto Condensed"/>
                <a:sym typeface="Roboto Condensed"/>
              </a:rPr>
              <a:t>Q&amp;A</a:t>
            </a:r>
            <a:endParaRPr sz="96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</a:t>
            </a:r>
            <a:endParaRPr/>
          </a:p>
        </p:txBody>
      </p:sp>
      <p:graphicFrame>
        <p:nvGraphicFramePr>
          <p:cNvPr id="550" name="Google Shape;550;p54"/>
          <p:cNvGraphicFramePr/>
          <p:nvPr/>
        </p:nvGraphicFramePr>
        <p:xfrm>
          <a:off x="527150" y="1540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{54BD7E6A-A32C-41AB-9CD6-41FFA4150C34}</a:tableStyleId>
              </a:tblPr>
              <a:tblGrid>
                <a:gridCol w="15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0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Jun - 9 Jun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 Jun - 16 Jun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17 Jun - 23 Jun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 Jun - 30 Jun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Seminars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9DAF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9DAF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9DAF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9DAF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RPi installation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RPi Sensors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RPi Camera 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6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IoT Communication Protocol 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</a:t>
            </a:r>
            <a:endParaRPr/>
          </a:p>
        </p:txBody>
      </p:sp>
      <p:graphicFrame>
        <p:nvGraphicFramePr>
          <p:cNvPr id="556" name="Google Shape;556;p55"/>
          <p:cNvGraphicFramePr/>
          <p:nvPr/>
        </p:nvGraphicFramePr>
        <p:xfrm>
          <a:off x="495725" y="1515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{54BD7E6A-A32C-41AB-9CD6-41FFA4150C34}</a:tableStyleId>
              </a:tblPr>
              <a:tblGrid>
                <a:gridCol w="217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5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 Jul - 7 Jul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 Jul - 14 Jul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 Jul - 21 Jul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22 Jul - 27 Jul</a:t>
                      </a:r>
                      <a:endParaRPr b="1">
                        <a:solidFill>
                          <a:srgbClr val="FFFFFF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3F5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Research on Zenbo and Node - RED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Node - RED 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Android Application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C9DAF8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C9DAF8"/>
                        </a:highlight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Android Voice Recognition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Android OKHttp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Prepare Presentation</a:t>
                      </a: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Detail</a:t>
            </a:r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body" idx="2"/>
          </p:nvPr>
        </p:nvSpPr>
        <p:spPr>
          <a:xfrm>
            <a:off x="4678300" y="1592025"/>
            <a:ext cx="36549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800"/>
                </a:solidFill>
              </a:rPr>
              <a:t>Group Users</a:t>
            </a:r>
            <a:endParaRPr sz="2400">
              <a:solidFill>
                <a:srgbClr val="FF9800"/>
              </a:solidFill>
            </a:endParaRP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Elderly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Family Members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endParaRPr sz="2400" b="1"/>
          </a:p>
        </p:txBody>
      </p:sp>
      <p:sp>
        <p:nvSpPr>
          <p:cNvPr id="249" name="Google Shape;249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602725" y="1592025"/>
            <a:ext cx="3791700" cy="29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800"/>
                </a:solidFill>
              </a:rPr>
              <a:t>Purpose</a:t>
            </a:r>
            <a:endParaRPr sz="2400">
              <a:solidFill>
                <a:srgbClr val="FF9800"/>
              </a:solidFill>
            </a:endParaRP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reduce the cost of elder care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fill the gap between the number of available caregivers and the aging population.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allow users to easily control   the home appliances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enhance better home experience for the users</a:t>
            </a:r>
            <a:endParaRPr sz="2400"/>
          </a:p>
        </p:txBody>
      </p:sp>
      <p:grpSp>
        <p:nvGrpSpPr>
          <p:cNvPr id="251" name="Google Shape;251;p26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252" name="Google Shape;252;p2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Overview</a:t>
            </a: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/>
          <p:nvPr/>
        </p:nvSpPr>
        <p:spPr>
          <a:xfrm>
            <a:off x="0" y="2602075"/>
            <a:ext cx="9154200" cy="935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5100" y="1534063"/>
            <a:ext cx="9144000" cy="110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81" name="Google Shape;281;p28"/>
          <p:cNvSpPr txBox="1"/>
          <p:nvPr/>
        </p:nvSpPr>
        <p:spPr>
          <a:xfrm>
            <a:off x="4523375" y="258250"/>
            <a:ext cx="2568900" cy="537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latin typeface="Roboto Condensed"/>
                <a:ea typeface="Roboto Condensed"/>
                <a:cs typeface="Roboto Condensed"/>
                <a:sym typeface="Roboto Condensed"/>
              </a:rPr>
              <a:t>Caretaker Service</a:t>
            </a:r>
            <a:endParaRPr sz="2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6638775" y="1032150"/>
            <a:ext cx="21306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 Condensed"/>
                <a:ea typeface="Roboto Condensed"/>
                <a:cs typeface="Roboto Condensed"/>
                <a:sym typeface="Roboto Condensed"/>
              </a:rPr>
              <a:t>Safety</a:t>
            </a:r>
            <a:endParaRPr/>
          </a:p>
        </p:txBody>
      </p:sp>
      <p:sp>
        <p:nvSpPr>
          <p:cNvPr id="283" name="Google Shape;283;p28"/>
          <p:cNvSpPr txBox="1"/>
          <p:nvPr/>
        </p:nvSpPr>
        <p:spPr>
          <a:xfrm>
            <a:off x="2598425" y="1032150"/>
            <a:ext cx="21306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 Condensed"/>
                <a:ea typeface="Roboto Condensed"/>
                <a:cs typeface="Roboto Condensed"/>
                <a:sym typeface="Roboto Condensed"/>
              </a:rPr>
              <a:t>Home Automation</a:t>
            </a:r>
            <a:endParaRPr/>
          </a:p>
        </p:txBody>
      </p:sp>
      <p:sp>
        <p:nvSpPr>
          <p:cNvPr id="284" name="Google Shape;284;p28"/>
          <p:cNvSpPr txBox="1"/>
          <p:nvPr/>
        </p:nvSpPr>
        <p:spPr>
          <a:xfrm>
            <a:off x="1356425" y="1932488"/>
            <a:ext cx="1487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Behavior Recognition</a:t>
            </a:r>
            <a:endParaRPr/>
          </a:p>
        </p:txBody>
      </p:sp>
      <p:sp>
        <p:nvSpPr>
          <p:cNvPr id="285" name="Google Shape;285;p28"/>
          <p:cNvSpPr txBox="1"/>
          <p:nvPr/>
        </p:nvSpPr>
        <p:spPr>
          <a:xfrm>
            <a:off x="3072425" y="1932504"/>
            <a:ext cx="1487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Control Home Appliances</a:t>
            </a:r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4559825" y="1932504"/>
            <a:ext cx="1487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Environment Sensing</a:t>
            </a:r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-105425" y="2031088"/>
            <a:ext cx="1235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C7D3E6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Services</a:t>
            </a:r>
            <a:endParaRPr>
              <a:highlight>
                <a:srgbClr val="C7D3E6"/>
              </a:highlight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6359200" y="2008688"/>
            <a:ext cx="1487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Fall Detection</a:t>
            </a:r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7542850" y="2008688"/>
            <a:ext cx="1487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Smoke &amp; Fire Detection</a:t>
            </a:r>
            <a:endParaRPr/>
          </a:p>
        </p:txBody>
      </p:sp>
      <p:sp>
        <p:nvSpPr>
          <p:cNvPr id="290" name="Google Shape;290;p28"/>
          <p:cNvSpPr txBox="1"/>
          <p:nvPr/>
        </p:nvSpPr>
        <p:spPr>
          <a:xfrm>
            <a:off x="-105425" y="2950113"/>
            <a:ext cx="1235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C7D3E6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Module</a:t>
            </a:r>
            <a:endParaRPr>
              <a:highlight>
                <a:srgbClr val="C7D3E6"/>
              </a:highlight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996900" y="2907063"/>
            <a:ext cx="738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Routine</a:t>
            </a: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1671150" y="2907063"/>
            <a:ext cx="839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Diet</a:t>
            </a:r>
            <a:endParaRPr b="1"/>
          </a:p>
        </p:txBody>
      </p:sp>
      <p:sp>
        <p:nvSpPr>
          <p:cNvPr id="293" name="Google Shape;293;p28"/>
          <p:cNvSpPr txBox="1"/>
          <p:nvPr/>
        </p:nvSpPr>
        <p:spPr>
          <a:xfrm>
            <a:off x="2383450" y="2907063"/>
            <a:ext cx="839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Medicine</a:t>
            </a:r>
            <a:endParaRPr/>
          </a:p>
        </p:txBody>
      </p:sp>
      <p:sp>
        <p:nvSpPr>
          <p:cNvPr id="294" name="Google Shape;294;p28"/>
          <p:cNvSpPr txBox="1"/>
          <p:nvPr/>
        </p:nvSpPr>
        <p:spPr>
          <a:xfrm>
            <a:off x="3396725" y="2894538"/>
            <a:ext cx="839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Lights</a:t>
            </a: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4144175" y="2907063"/>
            <a:ext cx="1163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Temperature</a:t>
            </a:r>
            <a:endParaRPr/>
          </a:p>
        </p:txBody>
      </p:sp>
      <p:sp>
        <p:nvSpPr>
          <p:cNvPr id="296" name="Google Shape;296;p28"/>
          <p:cNvSpPr txBox="1"/>
          <p:nvPr/>
        </p:nvSpPr>
        <p:spPr>
          <a:xfrm>
            <a:off x="5317350" y="2894538"/>
            <a:ext cx="1163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Humidity</a:t>
            </a:r>
            <a:endParaRPr/>
          </a:p>
        </p:txBody>
      </p:sp>
      <p:sp>
        <p:nvSpPr>
          <p:cNvPr id="297" name="Google Shape;297;p28"/>
          <p:cNvSpPr txBox="1"/>
          <p:nvPr/>
        </p:nvSpPr>
        <p:spPr>
          <a:xfrm>
            <a:off x="-63237" y="3795475"/>
            <a:ext cx="1235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C7D3E6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Software </a:t>
            </a:r>
            <a:endParaRPr b="1">
              <a:highlight>
                <a:srgbClr val="C7D3E6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C7D3E6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Engineering</a:t>
            </a:r>
            <a:endParaRPr b="1">
              <a:highlight>
                <a:srgbClr val="C7D3E6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98" name="Google Shape;298;p28"/>
          <p:cNvCxnSpPr>
            <a:stCxn id="294" idx="0"/>
            <a:endCxn id="285" idx="2"/>
          </p:cNvCxnSpPr>
          <p:nvPr/>
        </p:nvCxnSpPr>
        <p:spPr>
          <a:xfrm rot="10800000">
            <a:off x="3816125" y="2513238"/>
            <a:ext cx="300" cy="38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99" name="Google Shape;299;p28"/>
          <p:cNvSpPr txBox="1"/>
          <p:nvPr/>
        </p:nvSpPr>
        <p:spPr>
          <a:xfrm>
            <a:off x="2026138" y="3697825"/>
            <a:ext cx="937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Image Processing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-Machine Learning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962888" y="3795475"/>
            <a:ext cx="937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Sync data from wearable 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3653588" y="3737125"/>
            <a:ext cx="12351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Raspberry Pi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Node - RED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Sensors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7235475" y="3613375"/>
            <a:ext cx="937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Condensed"/>
                <a:ea typeface="Roboto Condensed"/>
                <a:cs typeface="Roboto Condensed"/>
                <a:sym typeface="Roboto Condensed"/>
              </a:rPr>
              <a:t>- Image Recognition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03" name="Google Shape;303;p28"/>
          <p:cNvCxnSpPr>
            <a:stCxn id="281" idx="2"/>
            <a:endCxn id="283" idx="0"/>
          </p:cNvCxnSpPr>
          <p:nvPr/>
        </p:nvCxnSpPr>
        <p:spPr>
          <a:xfrm rot="5400000">
            <a:off x="4617725" y="-157850"/>
            <a:ext cx="236100" cy="21441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4" name="Google Shape;304;p28"/>
          <p:cNvCxnSpPr>
            <a:stCxn id="281" idx="2"/>
            <a:endCxn id="282" idx="0"/>
          </p:cNvCxnSpPr>
          <p:nvPr/>
        </p:nvCxnSpPr>
        <p:spPr>
          <a:xfrm rot="-5400000" flipH="1">
            <a:off x="6637925" y="-33950"/>
            <a:ext cx="236100" cy="18963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5" name="Google Shape;305;p28"/>
          <p:cNvCxnSpPr>
            <a:stCxn id="282" idx="2"/>
            <a:endCxn id="289" idx="0"/>
          </p:cNvCxnSpPr>
          <p:nvPr/>
        </p:nvCxnSpPr>
        <p:spPr>
          <a:xfrm rot="-5400000" flipH="1">
            <a:off x="7738875" y="1460850"/>
            <a:ext cx="513000" cy="5826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6" name="Google Shape;306;p28"/>
          <p:cNvCxnSpPr>
            <a:stCxn id="282" idx="2"/>
            <a:endCxn id="288" idx="0"/>
          </p:cNvCxnSpPr>
          <p:nvPr/>
        </p:nvCxnSpPr>
        <p:spPr>
          <a:xfrm rot="5400000">
            <a:off x="7146975" y="1451550"/>
            <a:ext cx="513000" cy="6012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7" name="Google Shape;307;p28"/>
          <p:cNvCxnSpPr>
            <a:stCxn id="283" idx="2"/>
            <a:endCxn id="286" idx="0"/>
          </p:cNvCxnSpPr>
          <p:nvPr/>
        </p:nvCxnSpPr>
        <p:spPr>
          <a:xfrm rot="-5400000" flipH="1">
            <a:off x="4265225" y="894150"/>
            <a:ext cx="436800" cy="16398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8" name="Google Shape;308;p28"/>
          <p:cNvCxnSpPr>
            <a:stCxn id="283" idx="2"/>
            <a:endCxn id="284" idx="0"/>
          </p:cNvCxnSpPr>
          <p:nvPr/>
        </p:nvCxnSpPr>
        <p:spPr>
          <a:xfrm rot="5400000">
            <a:off x="2663525" y="932250"/>
            <a:ext cx="436800" cy="15636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28"/>
          <p:cNvCxnSpPr>
            <a:stCxn id="283" idx="2"/>
            <a:endCxn id="285" idx="0"/>
          </p:cNvCxnSpPr>
          <p:nvPr/>
        </p:nvCxnSpPr>
        <p:spPr>
          <a:xfrm rot="-5400000" flipH="1">
            <a:off x="3521525" y="1637850"/>
            <a:ext cx="436800" cy="1524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0" name="Google Shape;310;p28"/>
          <p:cNvCxnSpPr>
            <a:stCxn id="284" idx="2"/>
            <a:endCxn id="293" idx="0"/>
          </p:cNvCxnSpPr>
          <p:nvPr/>
        </p:nvCxnSpPr>
        <p:spPr>
          <a:xfrm rot="-5400000" flipH="1">
            <a:off x="2254625" y="2358788"/>
            <a:ext cx="393900" cy="7029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1" name="Google Shape;311;p28"/>
          <p:cNvCxnSpPr>
            <a:stCxn id="291" idx="0"/>
            <a:endCxn id="284" idx="2"/>
          </p:cNvCxnSpPr>
          <p:nvPr/>
        </p:nvCxnSpPr>
        <p:spPr>
          <a:xfrm rot="-5400000">
            <a:off x="1536300" y="2343213"/>
            <a:ext cx="393900" cy="7338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12" name="Google Shape;312;p28"/>
          <p:cNvCxnSpPr>
            <a:stCxn id="286" idx="2"/>
            <a:endCxn id="296" idx="0"/>
          </p:cNvCxnSpPr>
          <p:nvPr/>
        </p:nvCxnSpPr>
        <p:spPr>
          <a:xfrm rot="-5400000" flipH="1">
            <a:off x="5441825" y="2437404"/>
            <a:ext cx="318900" cy="5955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28"/>
          <p:cNvCxnSpPr>
            <a:stCxn id="286" idx="2"/>
            <a:endCxn id="295" idx="0"/>
          </p:cNvCxnSpPr>
          <p:nvPr/>
        </p:nvCxnSpPr>
        <p:spPr>
          <a:xfrm rot="5400000">
            <a:off x="4849025" y="2452704"/>
            <a:ext cx="331500" cy="5775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28"/>
          <p:cNvCxnSpPr>
            <a:stCxn id="284" idx="2"/>
            <a:endCxn id="292" idx="0"/>
          </p:cNvCxnSpPr>
          <p:nvPr/>
        </p:nvCxnSpPr>
        <p:spPr>
          <a:xfrm rot="5400000">
            <a:off x="1898525" y="2705588"/>
            <a:ext cx="393900" cy="93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28"/>
          <p:cNvSpPr/>
          <p:nvPr/>
        </p:nvSpPr>
        <p:spPr>
          <a:xfrm>
            <a:off x="3222850" y="1534075"/>
            <a:ext cx="3136500" cy="294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"/>
          <p:cNvSpPr txBox="1"/>
          <p:nvPr/>
        </p:nvSpPr>
        <p:spPr>
          <a:xfrm flipH="1">
            <a:off x="321350" y="202119"/>
            <a:ext cx="22203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Overall system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</a:t>
            </a:r>
            <a:endParaRPr/>
          </a:p>
        </p:txBody>
      </p:sp>
      <p:sp>
        <p:nvSpPr>
          <p:cNvPr id="327" name="Google Shape;327;p3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1263275" y="3140725"/>
            <a:ext cx="3091200" cy="743400"/>
          </a:xfrm>
          <a:prstGeom prst="rect">
            <a:avLst/>
          </a:prstGeom>
          <a:solidFill>
            <a:srgbClr val="CACACA"/>
          </a:solidFill>
          <a:ln w="9525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Zenbo &amp; Android Application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5130975" y="3140725"/>
            <a:ext cx="3091200" cy="743400"/>
          </a:xfrm>
          <a:prstGeom prst="rect">
            <a:avLst/>
          </a:prstGeom>
          <a:solidFill>
            <a:srgbClr val="CACACA"/>
          </a:solidFill>
          <a:ln w="9525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Node - RED &amp; Raspberry Pi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3073625" y="1664025"/>
            <a:ext cx="3091200" cy="826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latin typeface="Roboto Condensed"/>
                <a:ea typeface="Roboto Condensed"/>
                <a:cs typeface="Roboto Condensed"/>
                <a:sym typeface="Roboto Condensed"/>
              </a:rPr>
              <a:t>Home Appliances Controlling System</a:t>
            </a:r>
            <a:endParaRPr sz="20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31" name="Google Shape;331;p30"/>
          <p:cNvCxnSpPr>
            <a:stCxn id="330" idx="2"/>
          </p:cNvCxnSpPr>
          <p:nvPr/>
        </p:nvCxnSpPr>
        <p:spPr>
          <a:xfrm flipH="1">
            <a:off x="4607525" y="2490525"/>
            <a:ext cx="11700" cy="365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0"/>
          <p:cNvCxnSpPr/>
          <p:nvPr/>
        </p:nvCxnSpPr>
        <p:spPr>
          <a:xfrm>
            <a:off x="2808100" y="2819900"/>
            <a:ext cx="38817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30"/>
          <p:cNvCxnSpPr>
            <a:endCxn id="328" idx="0"/>
          </p:cNvCxnSpPr>
          <p:nvPr/>
        </p:nvCxnSpPr>
        <p:spPr>
          <a:xfrm>
            <a:off x="2807975" y="2808025"/>
            <a:ext cx="900" cy="332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p30"/>
          <p:cNvCxnSpPr>
            <a:endCxn id="329" idx="0"/>
          </p:cNvCxnSpPr>
          <p:nvPr/>
        </p:nvCxnSpPr>
        <p:spPr>
          <a:xfrm flipH="1">
            <a:off x="6676575" y="2819725"/>
            <a:ext cx="1500" cy="3210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Flow Overview</a:t>
            </a:r>
            <a:endParaRPr/>
          </a:p>
        </p:txBody>
      </p:sp>
      <p:sp>
        <p:nvSpPr>
          <p:cNvPr id="340" name="Google Shape;340;p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41" name="Google Shape;3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13" y="2312937"/>
            <a:ext cx="1712975" cy="151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/>
          <p:nvPr/>
        </p:nvSpPr>
        <p:spPr>
          <a:xfrm>
            <a:off x="4528575" y="1873263"/>
            <a:ext cx="16071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3. Analyse and classify command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43" name="Google Shape;3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0575" y="2584412"/>
            <a:ext cx="1297299" cy="97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1"/>
          <p:cNvCxnSpPr>
            <a:stCxn id="341" idx="3"/>
            <a:endCxn id="343" idx="1"/>
          </p:cNvCxnSpPr>
          <p:nvPr/>
        </p:nvCxnSpPr>
        <p:spPr>
          <a:xfrm>
            <a:off x="2191187" y="3070912"/>
            <a:ext cx="236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345" name="Google Shape;3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6963" y="1469000"/>
            <a:ext cx="97230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4999" y="2881200"/>
            <a:ext cx="1015425" cy="10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531150" y="1629938"/>
            <a:ext cx="2139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1. Detect and display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user command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48" name="Google Shape;348;p31"/>
          <p:cNvCxnSpPr>
            <a:endCxn id="345" idx="1"/>
          </p:cNvCxnSpPr>
          <p:nvPr/>
        </p:nvCxnSpPr>
        <p:spPr>
          <a:xfrm rot="10800000" flipH="1">
            <a:off x="6194363" y="1955150"/>
            <a:ext cx="1302600" cy="89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349" name="Google Shape;349;p31"/>
          <p:cNvCxnSpPr/>
          <p:nvPr/>
        </p:nvCxnSpPr>
        <p:spPr>
          <a:xfrm>
            <a:off x="6194361" y="2849347"/>
            <a:ext cx="1372800" cy="7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350" name="Google Shape;350;p31"/>
          <p:cNvSpPr txBox="1"/>
          <p:nvPr/>
        </p:nvSpPr>
        <p:spPr>
          <a:xfrm>
            <a:off x="6876200" y="2441300"/>
            <a:ext cx="20097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4. Activate the sensors and obtain data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1" name="Google Shape;351;p31"/>
          <p:cNvSpPr txBox="1"/>
          <p:nvPr/>
        </p:nvSpPr>
        <p:spPr>
          <a:xfrm>
            <a:off x="4650675" y="3618100"/>
            <a:ext cx="13629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5. Generate the response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2" name="Google Shape;352;p31"/>
          <p:cNvSpPr txBox="1"/>
          <p:nvPr/>
        </p:nvSpPr>
        <p:spPr>
          <a:xfrm>
            <a:off x="2460225" y="3420400"/>
            <a:ext cx="2009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6. Send the response back to Zenbo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53" name="Google Shape;353;p31"/>
          <p:cNvCxnSpPr/>
          <p:nvPr/>
        </p:nvCxnSpPr>
        <p:spPr>
          <a:xfrm>
            <a:off x="2130725" y="3245650"/>
            <a:ext cx="238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354" name="Google Shape;354;p31"/>
          <p:cNvSpPr txBox="1"/>
          <p:nvPr/>
        </p:nvSpPr>
        <p:spPr>
          <a:xfrm>
            <a:off x="531150" y="3901650"/>
            <a:ext cx="16071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7. Display response on the screen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2472350" y="2245750"/>
            <a:ext cx="18675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2. Send the command to Node - RED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Macintosh PowerPoint</Application>
  <PresentationFormat>On-screen Show (16:9)</PresentationFormat>
  <Paragraphs>237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Roboto Condensed</vt:lpstr>
      <vt:lpstr>Arial</vt:lpstr>
      <vt:lpstr>Arvo</vt:lpstr>
      <vt:lpstr>Roboto Condensed Light</vt:lpstr>
      <vt:lpstr>Roboto</vt:lpstr>
      <vt:lpstr>Simple Light</vt:lpstr>
      <vt:lpstr>Salerio template</vt:lpstr>
      <vt:lpstr>Zenbo Caretaker</vt:lpstr>
      <vt:lpstr>PowerPoint Presentation</vt:lpstr>
      <vt:lpstr>Outline</vt:lpstr>
      <vt:lpstr>Project Detail</vt:lpstr>
      <vt:lpstr>System Overview</vt:lpstr>
      <vt:lpstr>PowerPoint Presentation</vt:lpstr>
      <vt:lpstr>System Design</vt:lpstr>
      <vt:lpstr>Scope</vt:lpstr>
      <vt:lpstr>System Flow Overview</vt:lpstr>
      <vt:lpstr>Scenario</vt:lpstr>
      <vt:lpstr>Use Case</vt:lpstr>
      <vt:lpstr>Tools</vt:lpstr>
      <vt:lpstr>Flow</vt:lpstr>
      <vt:lpstr>Protocol</vt:lpstr>
      <vt:lpstr>Voice Command Protocol</vt:lpstr>
      <vt:lpstr>PowerPoint Presentation</vt:lpstr>
      <vt:lpstr>PowerPoint Presentation</vt:lpstr>
      <vt:lpstr>PowerPoint Presentation</vt:lpstr>
      <vt:lpstr>Development</vt:lpstr>
      <vt:lpstr>Zenbo and Android Application</vt:lpstr>
      <vt:lpstr>Develop Android Application</vt:lpstr>
      <vt:lpstr>Android Application Demonstration</vt:lpstr>
      <vt:lpstr>Testing and Result</vt:lpstr>
      <vt:lpstr>Test</vt:lpstr>
      <vt:lpstr>Video Demonstration</vt:lpstr>
      <vt:lpstr>Conclusion and Suggestion</vt:lpstr>
      <vt:lpstr>Conclusion</vt:lpstr>
      <vt:lpstr>Future Plan</vt:lpstr>
      <vt:lpstr>Future Plan</vt:lpstr>
      <vt:lpstr>PowerPoint Presentation</vt:lpstr>
      <vt:lpstr>PowerPoint Presentation</vt:lpstr>
      <vt:lpstr>June</vt:lpstr>
      <vt:lpstr>July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Zenbo Caretaker</dc:title>
  <cp:lastModifiedBy>Vipawan Jarukitpipat</cp:lastModifiedBy>
  <cp:revision>1</cp:revision>
  <dcterms:modified xsi:type="dcterms:W3CDTF">2018-07-27T13:34:31Z</dcterms:modified>
</cp:coreProperties>
</file>